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95" r:id="rId3"/>
    <p:sldId id="296" r:id="rId4"/>
    <p:sldId id="307" r:id="rId5"/>
    <p:sldId id="297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B954"/>
    <a:srgbClr val="0A0A0B"/>
    <a:srgbClr val="191414"/>
    <a:srgbClr val="0C0D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97" autoAdjust="0"/>
  </p:normalViewPr>
  <p:slideViewPr>
    <p:cSldViewPr snapToGrid="0">
      <p:cViewPr varScale="1">
        <p:scale>
          <a:sx n="83" d="100"/>
          <a:sy n="83" d="100"/>
        </p:scale>
        <p:origin x="686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E6012-1BD2-423A-B783-8C352B9F1F3A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EDCF92-708B-42BD-8680-DB4A1F579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3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ptillion?utm_source=unsplash&amp;utm_medium=referral&amp;utm_content=creditCopyText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/photos/music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07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9637B-D25D-C4BD-0EBC-6F97AD7DE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F85D03-9909-9554-467F-4D2E7896AB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8354B5-AC12-F66D-9BAC-E7F74CE30E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6A4FC-685F-787B-FEF6-A44344016D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19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89C96B-24E7-B436-7B39-259A1469F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EBE243-EEA1-9F7D-E4E4-400EB44DB5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98EA7C-CFD3-C491-54B9-DEEE22E784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AE5A9-4856-5FA1-AA11-5A588CBA60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751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7A7DD9-2ADA-84BC-3370-E73BB96E7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CBB336-BE93-2A8E-3DD0-ACE1D6B29A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55702B-A86D-BA36-37A8-B4AD1625C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5174C-3B16-2C01-C2B6-E4E5905579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04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4A63D-A463-EECA-31F1-7B9B366F1C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3AC637-988F-440F-60F7-1F1CC96420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760400-8218-F412-5A08-DCB8D7F333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79849-33B3-BDB8-B006-83AFCAD43F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91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C4642-FE43-CCDB-7BCE-5273C4F13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598207-1C77-A5DD-12B0-C426C85257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7BA74D-34E8-605E-41CB-E0DB23589D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58E71-6DF3-0AF5-B7DC-0259F2EAFB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407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7CFAF-E561-0C84-8412-68669C8B8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78A00A-38FE-E5CA-7DA8-D4EEBB08E8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239D94-6553-23EF-1CD1-4677308335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7D2FD5-CFDE-7989-96F1-2FB0B858BB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41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61B28C-1865-5096-796C-25A80C2CD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9B71AC-36A1-46B0-1957-544CE445B2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2D262D-2E01-5431-EB1A-1E053490E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B5441-C9A0-F44F-844E-26D30A0468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865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923FE-A063-9833-0EFF-8BC2EA68A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E88B88-7F0E-8A0A-1022-E579576F0F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471C32-907C-53A8-C5E0-86CA42D3CC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C319A-ED90-5FB8-6B90-05372DF3AF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64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6D562-B864-F417-E552-3E8E6C094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0C015D-135E-70B8-5328-DC3EAE284A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835D96-2985-BB45-D4B0-3A47E150F7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4BFE6-69F3-FFFE-A4B8-133BB853F3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21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EC1E4-8817-86E9-D62B-FD1BE0024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1D53A3-93B7-C364-E6DC-1275833FB2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169B5D-FA0F-3553-8C04-A66A910E0B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27D1E2-1593-F9D6-6DF5-04241401B3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79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7CB9A-EFD3-D281-092F-76A0ADEDF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A40D71-E3FD-9DAD-FA9C-29A6682150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9BAF14-B4CD-8AFE-7D50-1AE6DAABF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Septillion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AA451-F3EE-81B3-EAE7-DEDB467179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29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A3804-116A-593A-9926-13C4F9996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FECD-2E63-38F8-9058-19CF0FA55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23B3F-55A5-BED3-F7EA-8545E4A87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BE5EB-25AD-92D6-5BB0-5B7CA419C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98E25-5FA8-D9D7-8A9A-409230024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9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C7DA9-C965-0040-A5D8-E8D946BCA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35E157-4AA1-F608-CB52-82001F529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CD316-EA07-E121-FACF-A6A16B4A7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2073-B009-B6FB-9A0C-EFFE3E55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F6484-D1A2-AA04-7D5B-6C4CB25E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11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D4A07-D9A6-DAF1-3CCD-1989D4013A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677080-F720-4FDB-B5D3-945225EAF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8042C-D186-F0B1-DC55-CA5D47D3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E73D2-E70F-A7F8-F214-B73E40BF3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7E048-5A3B-A13D-A099-F5C8B2101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64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7B937-C3F4-F051-E056-F10DACC15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022A3-1CA7-E45D-19A4-E7F3AB1DA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3C8E6-47E2-B3A9-EB6A-BA474DDF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2AA51-C5A2-AAFC-C759-524AC0587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A6747-8976-58AD-FBD8-315C35CDF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85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C816-8050-44E0-0B50-7928C4772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8D957-3BCD-649A-845F-D45CB4607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B80FE-88B7-1D16-4322-AF08BDD34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78BA6-EF04-9698-C62A-1CE934987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97AC-5E45-6C15-0EEC-3056E534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380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44201-438F-65A7-9B70-731DBAD7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D1E9C-B535-CE07-8402-0B97E0FD0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AFE8C-2A7E-4C91-58EA-868541A5B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D709D-F446-5949-6722-999DBE8C1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9DEE2-A2B7-0EB1-5C30-29210953F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E58A0-0161-234A-7D09-E1E4E37D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85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8C7B6-683F-5937-3461-742A623E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FF785-7790-C63E-D448-050BE460C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CA74ED-DF82-2F2A-FE20-7429BB678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7A19B-E0B0-1637-C122-AC945A8A4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026800-92A6-41A2-A970-45FFFDB249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091ED1-4695-FE72-FC9A-3AEE4ED0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3B6345-F50D-4938-9DDD-395D85897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93662-0A60-8302-6B99-B1167B21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9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7CB3-F5F6-A2F0-3555-B06BBF4D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CB5CDB-D9BA-A241-BD1C-A8201BD0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97C7E-14DE-A920-6F42-F3FFE31A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83B9D2-3446-AEF6-5AD2-64089200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838" y="6356350"/>
            <a:ext cx="2743200" cy="365125"/>
          </a:xfrm>
        </p:spPr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70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FFD666-9BD8-5EEE-E9C3-4FD0D3CD8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3E2114-85C1-A43D-BAEB-07894EB3C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8E82B-2455-0335-5EB9-C55587B4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8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B5EBF-888B-DB8B-76AB-45C980EB0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33736-DD60-FF09-2346-3CD6F4977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8A7EA-1063-5961-62A7-2BF568B97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32E3C8-F431-345C-1C58-CD5B8B327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3D2B2-A4B5-DE06-1229-098C8B7F9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6BE5-565A-32F0-5FB1-9F6AA9A5B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09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D19E-BE4B-6BEE-53AE-7406D4BB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8382F7-6C8D-7849-8F47-E6DC0665C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0F105-DECE-3555-A4BC-217F96991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0377F-9182-85F2-3E10-B7CE5FFDA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CC02A-E3B2-1FEA-ADE9-1B54958C1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66DC9-13A0-4178-9542-66A5A7CCC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81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6476-4B52-8E75-7F4F-4895B8C5D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296863"/>
            <a:ext cx="11522075" cy="11509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06F6C-5E13-259C-8F43-C175A46F9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825625"/>
            <a:ext cx="115220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71D0D-1DF4-3A74-6EB6-8874D7CA6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5A3C5-C84E-4FAD-9AAC-6508D1A5CE25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3940D-1EDB-80BA-AC24-A06B26EBB7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02402-0D43-1859-F7EC-DEA6B56D2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3122D-F12A-4AEE-804B-8A547861C0B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A11648-5179-F6E5-DB6F-C2BABFE0493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76470"/>
            <a:ext cx="2906917" cy="80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37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11">
          <p15:clr>
            <a:srgbClr val="F26B43"/>
          </p15:clr>
        </p15:guide>
        <p15:guide id="2" pos="7469">
          <p15:clr>
            <a:srgbClr val="F26B43"/>
          </p15:clr>
        </p15:guide>
        <p15:guide id="3" orient="horz" pos="187">
          <p15:clr>
            <a:srgbClr val="F26B43"/>
          </p15:clr>
        </p15:guide>
        <p15:guide id="4" orient="horz" pos="39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C2C8248-3C6F-1D66-64DA-1AAA19C68A62}"/>
              </a:ext>
            </a:extLst>
          </p:cNvPr>
          <p:cNvSpPr/>
          <p:nvPr/>
        </p:nvSpPr>
        <p:spPr>
          <a:xfrm>
            <a:off x="0" y="0"/>
            <a:ext cx="9618562" cy="20718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07C51B-EE8A-7E19-337C-1EF8144E663C}"/>
              </a:ext>
            </a:extLst>
          </p:cNvPr>
          <p:cNvSpPr txBox="1"/>
          <p:nvPr/>
        </p:nvSpPr>
        <p:spPr>
          <a:xfrm>
            <a:off x="250450" y="679276"/>
            <a:ext cx="60970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600"/>
              </a:spcAft>
            </a:pPr>
            <a:r>
              <a:rPr lang="en-US" sz="8000" b="1" dirty="0">
                <a:solidFill>
                  <a:srgbClr val="1DB954"/>
                </a:solidFill>
              </a:rPr>
              <a:t>Spotify Analysis</a:t>
            </a:r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33DF9C08-447A-1313-A46F-71430CC93838}"/>
              </a:ext>
            </a:extLst>
          </p:cNvPr>
          <p:cNvSpPr/>
          <p:nvPr/>
        </p:nvSpPr>
        <p:spPr>
          <a:xfrm>
            <a:off x="6629400" y="0"/>
            <a:ext cx="3489960" cy="6858000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erson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9F891B18-3D8B-095E-2AA5-A7C7E1D3B1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6" r="28021" b="17642"/>
          <a:stretch/>
        </p:blipFill>
        <p:spPr>
          <a:xfrm>
            <a:off x="6065520" y="-274320"/>
            <a:ext cx="6109588" cy="7132320"/>
          </a:xfrm>
          <a:prstGeom prst="rect">
            <a:avLst/>
          </a:prstGeom>
        </p:spPr>
      </p:pic>
      <p:pic>
        <p:nvPicPr>
          <p:cNvPr id="3" name="Picture 2" descr="A green circle with three lines in it&#10;&#10;AI-generated content may be incorrect.">
            <a:extLst>
              <a:ext uri="{FF2B5EF4-FFF2-40B4-BE49-F238E27FC236}">
                <a16:creationId xmlns:a16="http://schemas.microsoft.com/office/drawing/2014/main" id="{AC014FAA-DC01-27C1-BF5F-85F79662FA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315" y="1217200"/>
            <a:ext cx="1777571" cy="170933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8D6A0E-EDB6-D36A-D875-52D7B6F20B5A}"/>
              </a:ext>
            </a:extLst>
          </p:cNvPr>
          <p:cNvSpPr txBox="1"/>
          <p:nvPr/>
        </p:nvSpPr>
        <p:spPr>
          <a:xfrm>
            <a:off x="1728730" y="5085441"/>
            <a:ext cx="44971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600"/>
              </a:spcAft>
            </a:pPr>
            <a:r>
              <a:rPr lang="en-US" sz="4400" b="1" dirty="0">
                <a:solidFill>
                  <a:schemeClr val="bg1">
                    <a:lumMod val="95000"/>
                  </a:schemeClr>
                </a:solidFill>
              </a:rPr>
              <a:t>By Prince Goyal</a:t>
            </a:r>
          </a:p>
        </p:txBody>
      </p:sp>
    </p:spTree>
    <p:extLst>
      <p:ext uri="{BB962C8B-B14F-4D97-AF65-F5344CB8AC3E}">
        <p14:creationId xmlns:p14="http://schemas.microsoft.com/office/powerpoint/2010/main" val="3376455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5AB011-66FB-EE2E-16E5-54BD0B07B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DFFA2210-4CB2-FF10-1B25-89815F5D931D}"/>
              </a:ext>
            </a:extLst>
          </p:cNvPr>
          <p:cNvSpPr/>
          <p:nvPr/>
        </p:nvSpPr>
        <p:spPr>
          <a:xfrm rot="5400000">
            <a:off x="5523052" y="-5523054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B921A31D-D7D4-B5C8-A214-EDFD6618B13B}"/>
              </a:ext>
            </a:extLst>
          </p:cNvPr>
          <p:cNvSpPr txBox="1"/>
          <p:nvPr/>
        </p:nvSpPr>
        <p:spPr>
          <a:xfrm>
            <a:off x="284393" y="188226"/>
            <a:ext cx="58684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 Metrics and Insights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8F8634C-D6CA-80DB-6DC3-0550A1376605}"/>
              </a:ext>
            </a:extLst>
          </p:cNvPr>
          <p:cNvSpPr/>
          <p:nvPr/>
        </p:nvSpPr>
        <p:spPr>
          <a:xfrm>
            <a:off x="381098" y="1334120"/>
            <a:ext cx="11375788" cy="5150592"/>
          </a:xfrm>
          <a:prstGeom prst="roundRect">
            <a:avLst/>
          </a:prstGeom>
          <a:solidFill>
            <a:srgbClr val="191414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>
                    <a:lumMod val="95000"/>
                  </a:schemeClr>
                </a:solidFill>
              </a:ln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A8574D-6808-3FC8-0117-9271336CC887}"/>
              </a:ext>
            </a:extLst>
          </p:cNvPr>
          <p:cNvSpPr txBox="1"/>
          <p:nvPr/>
        </p:nvSpPr>
        <p:spPr>
          <a:xfrm>
            <a:off x="1240201" y="1355276"/>
            <a:ext cx="32251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Grid Analysis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8DDE8228-C46D-28DF-F8A4-FF4E35261C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607" y="2309384"/>
            <a:ext cx="1086477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Drill-Down Hierarchy  –  Data structured as Album  -&gt; Artist </a:t>
            </a:r>
            <a:r>
              <a:rPr lang="en-US" alt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-&gt;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Tracks -&gt; Playtime for detailed analysis.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Total Summary  – 1,824 albums, 10,171 artists, 3,568 tracks with a total playtime of (483 hours).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Drill Up and  Drill Down Feature for the hierarchical view of data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Hierarchical View Mode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Drill Through Feature Enable for the key insights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Structured Approach helps in analyzing  trends at different levels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Filters help on focusing specific frames and categories</a:t>
            </a:r>
          </a:p>
        </p:txBody>
      </p:sp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8C038205-230E-4B3D-7761-290D3C949902}"/>
              </a:ext>
            </a:extLst>
          </p:cNvPr>
          <p:cNvSpPr/>
          <p:nvPr/>
        </p:nvSpPr>
        <p:spPr>
          <a:xfrm>
            <a:off x="11414088" y="596619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BDAC2CC7-13ED-2F45-E06D-36C4B125B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9515" y="758487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0116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8B9E10-D37A-A463-805A-8A09D6F4E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719E1C28-071D-D1BA-09D2-4243239F2C33}"/>
              </a:ext>
            </a:extLst>
          </p:cNvPr>
          <p:cNvSpPr/>
          <p:nvPr/>
        </p:nvSpPr>
        <p:spPr>
          <a:xfrm rot="5400000">
            <a:off x="5523052" y="-5523054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660DAE90-45F1-3D8F-182A-51E6004082F9}"/>
              </a:ext>
            </a:extLst>
          </p:cNvPr>
          <p:cNvSpPr txBox="1"/>
          <p:nvPr/>
        </p:nvSpPr>
        <p:spPr>
          <a:xfrm>
            <a:off x="284393" y="188226"/>
            <a:ext cx="24224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Learnings</a:t>
            </a:r>
          </a:p>
        </p:txBody>
      </p:sp>
      <p:sp>
        <p:nvSpPr>
          <p:cNvPr id="1081" name="TextBox 1080">
            <a:extLst>
              <a:ext uri="{FF2B5EF4-FFF2-40B4-BE49-F238E27FC236}">
                <a16:creationId xmlns:a16="http://schemas.microsoft.com/office/drawing/2014/main" id="{D4A44C96-8C60-6499-A709-417E3963DA14}"/>
              </a:ext>
            </a:extLst>
          </p:cNvPr>
          <p:cNvSpPr txBox="1"/>
          <p:nvPr/>
        </p:nvSpPr>
        <p:spPr>
          <a:xfrm>
            <a:off x="912884" y="1275089"/>
            <a:ext cx="1089016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Transforming datasets into actionable insights by identifying KPIs and visualizing them on an interactive dashboard to drive data-driven decisions.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Analyzed how streaming platforms do promotions  and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advertisment</a:t>
            </a:r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Power Bi tools -  Table, charts and slicers, DAX calculations including Column and Measures, Power Query for data cleaning, Drill through, Data Modelling and relationship between them, Hyperlinks etc..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Layout - Design dashboards that balance functionality and visual appeal through expert use of layout principles, color harmony, and data visualization techniques tailored to user needs.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storytelling 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Learn how to effectively communicate insights through data storytelling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Learn how to limit the number of visualizations per dashboard and strip away unnecessary ink like gridlines, borders, and axis labels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: Top Corners Rounded 2">
            <a:extLst>
              <a:ext uri="{FF2B5EF4-FFF2-40B4-BE49-F238E27FC236}">
                <a16:creationId xmlns:a16="http://schemas.microsoft.com/office/drawing/2014/main" id="{E16B12B8-76B3-5D00-8CF7-4C3302C38456}"/>
              </a:ext>
            </a:extLst>
          </p:cNvPr>
          <p:cNvSpPr/>
          <p:nvPr/>
        </p:nvSpPr>
        <p:spPr>
          <a:xfrm>
            <a:off x="11414088" y="596619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CD1DA7EC-E7A5-690C-377C-0F1C04701BE3}"/>
              </a:ext>
            </a:extLst>
          </p:cNvPr>
          <p:cNvSpPr txBox="1">
            <a:spLocks/>
          </p:cNvSpPr>
          <p:nvPr/>
        </p:nvSpPr>
        <p:spPr>
          <a:xfrm>
            <a:off x="11509515" y="758487"/>
            <a:ext cx="587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059894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A6E34C-2313-D6DF-2B12-9FCADF066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79954DF2-8479-0288-C94D-185F0AB91FD3}"/>
              </a:ext>
            </a:extLst>
          </p:cNvPr>
          <p:cNvSpPr/>
          <p:nvPr/>
        </p:nvSpPr>
        <p:spPr>
          <a:xfrm rot="5400000">
            <a:off x="5523052" y="-5523054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D57B24D9-C4E5-7426-DA41-AA57749CF5C5}"/>
              </a:ext>
            </a:extLst>
          </p:cNvPr>
          <p:cNvSpPr txBox="1"/>
          <p:nvPr/>
        </p:nvSpPr>
        <p:spPr>
          <a:xfrm>
            <a:off x="284393" y="188226"/>
            <a:ext cx="4327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Aknowledgement</a:t>
            </a:r>
          </a:p>
        </p:txBody>
      </p:sp>
      <p:sp>
        <p:nvSpPr>
          <p:cNvPr id="1081" name="TextBox 1080">
            <a:extLst>
              <a:ext uri="{FF2B5EF4-FFF2-40B4-BE49-F238E27FC236}">
                <a16:creationId xmlns:a16="http://schemas.microsoft.com/office/drawing/2014/main" id="{3F4644F8-F5D7-5481-B01D-1074D21C2142}"/>
              </a:ext>
            </a:extLst>
          </p:cNvPr>
          <p:cNvSpPr txBox="1"/>
          <p:nvPr/>
        </p:nvSpPr>
        <p:spPr>
          <a:xfrm>
            <a:off x="284393" y="1237969"/>
            <a:ext cx="108901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 would like to express my sincere gratitude to my esteemed teacher, 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Mr. Diwakar Sir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at 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DUCAT IT Training School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for </a:t>
            </a:r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his valuable 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guidance and support. His mentorship has provided me with the essential skills and knowledge required to confidently present this project, titled 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“Spotify Analysis Dashboard."</a:t>
            </a:r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project has significantly enhanced my proficiency in 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Power BI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deepened my understanding of </a:t>
            </a: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analysis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I am truly grateful for the opportunity to learn under his expert guidance, which has played a crucial role in strengthening my analytical and technical skills.</a:t>
            </a:r>
          </a:p>
        </p:txBody>
      </p:sp>
      <p:sp>
        <p:nvSpPr>
          <p:cNvPr id="3" name="Rectangle: Top Corners Rounded 2">
            <a:extLst>
              <a:ext uri="{FF2B5EF4-FFF2-40B4-BE49-F238E27FC236}">
                <a16:creationId xmlns:a16="http://schemas.microsoft.com/office/drawing/2014/main" id="{B1E088E9-1BD5-238D-1120-EB47CB9547B4}"/>
              </a:ext>
            </a:extLst>
          </p:cNvPr>
          <p:cNvSpPr/>
          <p:nvPr/>
        </p:nvSpPr>
        <p:spPr>
          <a:xfrm>
            <a:off x="11414088" y="574337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8BE39678-6F16-FF79-5683-14ED281F633F}"/>
              </a:ext>
            </a:extLst>
          </p:cNvPr>
          <p:cNvSpPr txBox="1">
            <a:spLocks/>
          </p:cNvSpPr>
          <p:nvPr/>
        </p:nvSpPr>
        <p:spPr>
          <a:xfrm>
            <a:off x="11509515" y="758487"/>
            <a:ext cx="587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chemeClr val="bg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56435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5152D3C6-E0B3-24D4-D954-35A4DEFE5E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3243572-ADB0-9786-69BF-FA143B8ADEB0}"/>
              </a:ext>
            </a:extLst>
          </p:cNvPr>
          <p:cNvSpPr/>
          <p:nvPr/>
        </p:nvSpPr>
        <p:spPr>
          <a:xfrm>
            <a:off x="1" y="-1"/>
            <a:ext cx="12191997" cy="2971801"/>
          </a:xfrm>
          <a:prstGeom prst="rect">
            <a:avLst/>
          </a:prstGeom>
          <a:solidFill>
            <a:srgbClr val="1DB95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AC70E0-C964-CFF8-5D48-2F71033773EF}"/>
              </a:ext>
            </a:extLst>
          </p:cNvPr>
          <p:cNvSpPr txBox="1"/>
          <p:nvPr/>
        </p:nvSpPr>
        <p:spPr>
          <a:xfrm>
            <a:off x="2757888" y="1106550"/>
            <a:ext cx="667622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8800" b="1" dirty="0">
                <a:solidFill>
                  <a:schemeClr val="bg1"/>
                </a:solidFill>
              </a:rPr>
              <a:t>Thank You</a:t>
            </a:r>
            <a:endParaRPr lang="en-US" sz="72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green circle with three lines in it&#10;&#10;AI-generated content may be incorrect.">
            <a:extLst>
              <a:ext uri="{FF2B5EF4-FFF2-40B4-BE49-F238E27FC236}">
                <a16:creationId xmlns:a16="http://schemas.microsoft.com/office/drawing/2014/main" id="{DA067565-4323-1164-26BB-92EEF94934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385" y="3580949"/>
            <a:ext cx="2133600" cy="21336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82850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E9E55A-BF25-A7E6-D589-5F30426B9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860264C6-BD3A-2BB4-1D0A-A5FCD7F33C2C}"/>
              </a:ext>
            </a:extLst>
          </p:cNvPr>
          <p:cNvSpPr/>
          <p:nvPr/>
        </p:nvSpPr>
        <p:spPr>
          <a:xfrm rot="5400000">
            <a:off x="5523052" y="-5523054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A99DE909-9444-B408-86CF-1BD5B1477C37}"/>
              </a:ext>
            </a:extLst>
          </p:cNvPr>
          <p:cNvSpPr txBox="1"/>
          <p:nvPr/>
        </p:nvSpPr>
        <p:spPr>
          <a:xfrm>
            <a:off x="284393" y="188226"/>
            <a:ext cx="22100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AGENDA</a:t>
            </a:r>
          </a:p>
        </p:txBody>
      </p:sp>
      <p:sp>
        <p:nvSpPr>
          <p:cNvPr id="1081" name="TextBox 1080">
            <a:extLst>
              <a:ext uri="{FF2B5EF4-FFF2-40B4-BE49-F238E27FC236}">
                <a16:creationId xmlns:a16="http://schemas.microsoft.com/office/drawing/2014/main" id="{7F18C5D8-7097-78CC-63C4-22791E950A51}"/>
              </a:ext>
            </a:extLst>
          </p:cNvPr>
          <p:cNvSpPr txBox="1"/>
          <p:nvPr/>
        </p:nvSpPr>
        <p:spPr>
          <a:xfrm>
            <a:off x="284393" y="1254968"/>
            <a:ext cx="1011035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bg1"/>
                </a:solidFill>
              </a:rPr>
              <a:t>Project Walkthrough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bg1"/>
                </a:solidFill>
              </a:rPr>
              <a:t>Tools Used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bg1"/>
                </a:solidFill>
              </a:rPr>
              <a:t>Overview of the Dashboard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bg1"/>
                </a:solidFill>
              </a:rPr>
              <a:t>Key metrics and insights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bg1"/>
                </a:solidFill>
              </a:rPr>
              <a:t>Learnings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bg1"/>
                </a:solidFill>
              </a:rPr>
              <a:t>Acknowledgement</a:t>
            </a:r>
          </a:p>
          <a:p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80BFF370-349F-AA91-C64E-CB725F722FD7}"/>
              </a:ext>
            </a:extLst>
          </p:cNvPr>
          <p:cNvSpPr/>
          <p:nvPr/>
        </p:nvSpPr>
        <p:spPr>
          <a:xfrm>
            <a:off x="11414088" y="574337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ADBE738B-E866-C8D0-BC5A-778E43E73233}"/>
              </a:ext>
            </a:extLst>
          </p:cNvPr>
          <p:cNvSpPr txBox="1">
            <a:spLocks/>
          </p:cNvSpPr>
          <p:nvPr/>
        </p:nvSpPr>
        <p:spPr>
          <a:xfrm>
            <a:off x="11509515" y="758487"/>
            <a:ext cx="587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185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BB2512-7F54-8ABC-FC43-72A48BF8E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5FBD347D-8F82-A7F2-00D1-A5E5CC855D40}"/>
              </a:ext>
            </a:extLst>
          </p:cNvPr>
          <p:cNvSpPr/>
          <p:nvPr/>
        </p:nvSpPr>
        <p:spPr>
          <a:xfrm rot="5400000">
            <a:off x="5523052" y="-5523054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E644E768-8E6D-B799-64AB-431C4CC1422F}"/>
              </a:ext>
            </a:extLst>
          </p:cNvPr>
          <p:cNvSpPr txBox="1"/>
          <p:nvPr/>
        </p:nvSpPr>
        <p:spPr>
          <a:xfrm>
            <a:off x="284393" y="188226"/>
            <a:ext cx="50129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Walkthrough</a:t>
            </a:r>
          </a:p>
        </p:txBody>
      </p:sp>
      <p:sp>
        <p:nvSpPr>
          <p:cNvPr id="1081" name="TextBox 1080">
            <a:extLst>
              <a:ext uri="{FF2B5EF4-FFF2-40B4-BE49-F238E27FC236}">
                <a16:creationId xmlns:a16="http://schemas.microsoft.com/office/drawing/2014/main" id="{14948316-FAB5-ABC0-FDF1-C3EA872AFE7A}"/>
              </a:ext>
            </a:extLst>
          </p:cNvPr>
          <p:cNvSpPr txBox="1"/>
          <p:nvPr/>
        </p:nvSpPr>
        <p:spPr>
          <a:xfrm>
            <a:off x="284393" y="1145893"/>
            <a:ext cx="1089016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Requirement Gathering/ Business Requirements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Walkthrough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Connection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Cleaning/ Quality Check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Modelling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Dax Calculations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Layout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Chart Development and Formatting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development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Insights Generations</a:t>
            </a: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C0D8395-00C7-046C-885D-DF29291FE5B9}"/>
              </a:ext>
            </a:extLst>
          </p:cNvPr>
          <p:cNvSpPr/>
          <p:nvPr/>
        </p:nvSpPr>
        <p:spPr>
          <a:xfrm>
            <a:off x="11414088" y="574337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9F8CB650-01CC-2336-77BD-349524C3E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9515" y="758487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46341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1E9F6B-8C31-B501-28AB-7D9E4013F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A1118529-B7AD-8093-4A11-1A6456CE2A3C}"/>
              </a:ext>
            </a:extLst>
          </p:cNvPr>
          <p:cNvSpPr/>
          <p:nvPr/>
        </p:nvSpPr>
        <p:spPr>
          <a:xfrm rot="5400000">
            <a:off x="5523052" y="-5523054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E0364434-1B27-9406-018E-8FD4B7C7A9EB}"/>
              </a:ext>
            </a:extLst>
          </p:cNvPr>
          <p:cNvSpPr txBox="1"/>
          <p:nvPr/>
        </p:nvSpPr>
        <p:spPr>
          <a:xfrm>
            <a:off x="284393" y="188226"/>
            <a:ext cx="26910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Tools Used</a:t>
            </a:r>
          </a:p>
        </p:txBody>
      </p:sp>
      <p:sp>
        <p:nvSpPr>
          <p:cNvPr id="1081" name="TextBox 1080">
            <a:extLst>
              <a:ext uri="{FF2B5EF4-FFF2-40B4-BE49-F238E27FC236}">
                <a16:creationId xmlns:a16="http://schemas.microsoft.com/office/drawing/2014/main" id="{D91E5D7D-86BE-D301-4894-E0481F171B31}"/>
              </a:ext>
            </a:extLst>
          </p:cNvPr>
          <p:cNvSpPr txBox="1"/>
          <p:nvPr/>
        </p:nvSpPr>
        <p:spPr>
          <a:xfrm>
            <a:off x="284393" y="1145893"/>
            <a:ext cx="1089016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Power Query Tool (Data Cleaning)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Charts, KPIs, Slicers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Hyperlink option (LinkedIn)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Relation or modelling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DAX Calculation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Format Painter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Drill Through Feature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 Formatting for color coding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Matrix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Format Option - Alignments</a:t>
            </a: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696D819E-847C-BC74-C4F5-A5051A91644F}"/>
              </a:ext>
            </a:extLst>
          </p:cNvPr>
          <p:cNvSpPr/>
          <p:nvPr/>
        </p:nvSpPr>
        <p:spPr>
          <a:xfrm>
            <a:off x="11414088" y="574337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2E091CDF-C50C-3D8F-C7CE-D3D12D5B0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9515" y="758487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4		</a:t>
            </a:r>
          </a:p>
        </p:txBody>
      </p:sp>
    </p:spTree>
    <p:extLst>
      <p:ext uri="{BB962C8B-B14F-4D97-AF65-F5344CB8AC3E}">
        <p14:creationId xmlns:p14="http://schemas.microsoft.com/office/powerpoint/2010/main" val="3800982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A102F6-FCBD-E187-021E-D814C916C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E7442498-EBDD-E6BC-4059-9E9D1D95F3A1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B30CC326-7A0A-7FB5-0650-FE4753FCA4F9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3B0C232A-480F-EF6D-5F6F-8F5EFF17F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736152BA-9F7E-2039-D9DE-1864BE854158}"/>
              </a:ext>
            </a:extLst>
          </p:cNvPr>
          <p:cNvSpPr/>
          <p:nvPr/>
        </p:nvSpPr>
        <p:spPr>
          <a:xfrm rot="5400000">
            <a:off x="5523052" y="-5523054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FC55F59D-E421-0D81-875A-1C9AED090313}"/>
              </a:ext>
            </a:extLst>
          </p:cNvPr>
          <p:cNvSpPr txBox="1"/>
          <p:nvPr/>
        </p:nvSpPr>
        <p:spPr>
          <a:xfrm>
            <a:off x="284393" y="188226"/>
            <a:ext cx="43407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Snippet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7C41E0-5AE6-A6E1-73D6-93BEEE625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9567"/>
            <a:ext cx="12191999" cy="5688433"/>
          </a:xfrm>
          <a:prstGeom prst="rect">
            <a:avLst/>
          </a:prstGeom>
        </p:spPr>
      </p:pic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86C7E554-8483-9A8F-254F-88ED8ACFE80B}"/>
              </a:ext>
            </a:extLst>
          </p:cNvPr>
          <p:cNvSpPr/>
          <p:nvPr/>
        </p:nvSpPr>
        <p:spPr>
          <a:xfrm>
            <a:off x="11414088" y="574337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009656D2-D547-1CF0-44E5-D70372E09237}"/>
              </a:ext>
            </a:extLst>
          </p:cNvPr>
          <p:cNvSpPr txBox="1">
            <a:spLocks/>
          </p:cNvSpPr>
          <p:nvPr/>
        </p:nvSpPr>
        <p:spPr>
          <a:xfrm>
            <a:off x="11509515" y="758487"/>
            <a:ext cx="587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30852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915AFA-5511-8521-CDDF-153212855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C7C70A29-AF91-AD39-3D07-444FF7EF91F8}"/>
              </a:ext>
            </a:extLst>
          </p:cNvPr>
          <p:cNvSpPr/>
          <p:nvPr/>
        </p:nvSpPr>
        <p:spPr>
          <a:xfrm rot="5400000">
            <a:off x="5523052" y="-5523054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49D4BDBF-EE0D-C4B9-98D3-2013CFE352DB}"/>
              </a:ext>
            </a:extLst>
          </p:cNvPr>
          <p:cNvSpPr txBox="1"/>
          <p:nvPr/>
        </p:nvSpPr>
        <p:spPr>
          <a:xfrm>
            <a:off x="284393" y="188226"/>
            <a:ext cx="58684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 Metrics and Insights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904C18D-854D-1673-1E0C-3286ABB3016A}"/>
              </a:ext>
            </a:extLst>
          </p:cNvPr>
          <p:cNvSpPr/>
          <p:nvPr/>
        </p:nvSpPr>
        <p:spPr>
          <a:xfrm>
            <a:off x="430389" y="1289332"/>
            <a:ext cx="3655474" cy="5150592"/>
          </a:xfrm>
          <a:prstGeom prst="roundRect">
            <a:avLst/>
          </a:prstGeom>
          <a:solidFill>
            <a:srgbClr val="191414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>
                    <a:lumMod val="95000"/>
                  </a:schemeClr>
                </a:solidFill>
              </a:ln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75BC1E2-DC07-FAF0-44EE-6290753525D4}"/>
              </a:ext>
            </a:extLst>
          </p:cNvPr>
          <p:cNvSpPr/>
          <p:nvPr/>
        </p:nvSpPr>
        <p:spPr>
          <a:xfrm>
            <a:off x="4317357" y="1289332"/>
            <a:ext cx="3655474" cy="5150592"/>
          </a:xfrm>
          <a:prstGeom prst="roundRect">
            <a:avLst/>
          </a:prstGeom>
          <a:solidFill>
            <a:srgbClr val="191414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>
                    <a:lumMod val="95000"/>
                  </a:schemeClr>
                </a:solidFill>
              </a:ln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67240C6-F3EB-F9E1-FA7C-34E9EA20446A}"/>
              </a:ext>
            </a:extLst>
          </p:cNvPr>
          <p:cNvSpPr/>
          <p:nvPr/>
        </p:nvSpPr>
        <p:spPr>
          <a:xfrm>
            <a:off x="8204325" y="1289332"/>
            <a:ext cx="3557286" cy="5150592"/>
          </a:xfrm>
          <a:prstGeom prst="roundRect">
            <a:avLst/>
          </a:prstGeom>
          <a:solidFill>
            <a:srgbClr val="191414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>
                    <a:lumMod val="95000"/>
                  </a:schemeClr>
                </a:solidFill>
              </a:ln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B4A09-26F7-9F45-E3D9-E853DCA60281}"/>
              </a:ext>
            </a:extLst>
          </p:cNvPr>
          <p:cNvSpPr txBox="1"/>
          <p:nvPr/>
        </p:nvSpPr>
        <p:spPr>
          <a:xfrm>
            <a:off x="585584" y="2141317"/>
            <a:ext cx="334508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Albums Played – 7907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Maximum Albums Played in Year – 2021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Minimum Albums Played in Year – 2014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growth Trend over time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YoY analysis  - decline in year 2024(-21.84%)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More engagement on weekdays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Top Album – The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beatles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Past masters etc..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81CD65-9709-9903-9A85-D213432E90A6}"/>
              </a:ext>
            </a:extLst>
          </p:cNvPr>
          <p:cNvSpPr txBox="1"/>
          <p:nvPr/>
        </p:nvSpPr>
        <p:spPr>
          <a:xfrm>
            <a:off x="1234293" y="1371876"/>
            <a:ext cx="19527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Albums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FE79AD-C3FD-F9AE-0E6D-65C3895B6942}"/>
              </a:ext>
            </a:extLst>
          </p:cNvPr>
          <p:cNvSpPr txBox="1"/>
          <p:nvPr/>
        </p:nvSpPr>
        <p:spPr>
          <a:xfrm>
            <a:off x="4375229" y="2141317"/>
            <a:ext cx="334508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Artists Played – 4112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Maximum Artists Played in Year – 2021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Minimum Artists Played in Year – 2014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growth Trend over time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YoY analysis  - decline in year 2024(-26.39%)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More engagement on weekdays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Top Artists – The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beatles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The Killers etc..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E2B51C-FB71-978F-6190-732A53AF8171}"/>
              </a:ext>
            </a:extLst>
          </p:cNvPr>
          <p:cNvSpPr txBox="1"/>
          <p:nvPr/>
        </p:nvSpPr>
        <p:spPr>
          <a:xfrm>
            <a:off x="5071380" y="1371876"/>
            <a:ext cx="16979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Artists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9CBB34-341F-5022-9D07-CFC406D7D3A6}"/>
              </a:ext>
            </a:extLst>
          </p:cNvPr>
          <p:cNvSpPr txBox="1"/>
          <p:nvPr/>
        </p:nvSpPr>
        <p:spPr>
          <a:xfrm>
            <a:off x="9133985" y="1371876"/>
            <a:ext cx="16278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Tracks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F0A263-78E3-E332-1696-2A0860165572}"/>
              </a:ext>
            </a:extLst>
          </p:cNvPr>
          <p:cNvSpPr txBox="1"/>
          <p:nvPr/>
        </p:nvSpPr>
        <p:spPr>
          <a:xfrm>
            <a:off x="8310426" y="2141317"/>
            <a:ext cx="334508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Tracks Played – 13665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Maximum Tracks Played in Year – 2021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Minimum Tracks Played in Year – 2014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growth Trend over time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YoY analysis  - decline in year 2024(-11.49%)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More engagement on weekdays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Top Tracks – Ode to the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mets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, In the blood etc..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Rectangle: Top Corners Rounded 15">
            <a:extLst>
              <a:ext uri="{FF2B5EF4-FFF2-40B4-BE49-F238E27FC236}">
                <a16:creationId xmlns:a16="http://schemas.microsoft.com/office/drawing/2014/main" id="{47D8B07C-E2ED-2029-67EB-824255D1583F}"/>
              </a:ext>
            </a:extLst>
          </p:cNvPr>
          <p:cNvSpPr/>
          <p:nvPr/>
        </p:nvSpPr>
        <p:spPr>
          <a:xfrm>
            <a:off x="11414088" y="574337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FED55CB8-0994-32C4-66F7-ABBFCE40D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9515" y="758487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7986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180071-000E-5644-9368-E73FC9829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D5A4ECCF-DF70-B7C0-762C-32775DC3ABAC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2CA88295-DCE4-5F09-B729-ABECE63DFEF2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73C50DCD-7EB8-18C4-75E1-26766DD8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4411A69A-EF46-36F2-232C-23B62EA2B339}"/>
              </a:ext>
            </a:extLst>
          </p:cNvPr>
          <p:cNvSpPr/>
          <p:nvPr/>
        </p:nvSpPr>
        <p:spPr>
          <a:xfrm rot="5400000">
            <a:off x="5523052" y="-5523054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43BA7912-C3E0-8461-A01D-1F8F76F49B9E}"/>
              </a:ext>
            </a:extLst>
          </p:cNvPr>
          <p:cNvSpPr txBox="1"/>
          <p:nvPr/>
        </p:nvSpPr>
        <p:spPr>
          <a:xfrm>
            <a:off x="284393" y="188226"/>
            <a:ext cx="60353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Listening Pattern Snippet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414CE0-3C42-103D-F41A-6B36BE3E1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5892"/>
            <a:ext cx="12192000" cy="5712107"/>
          </a:xfrm>
          <a:prstGeom prst="rect">
            <a:avLst/>
          </a:prstGeom>
        </p:spPr>
      </p:pic>
      <p:sp>
        <p:nvSpPr>
          <p:cNvPr id="3" name="Rectangle: Top Corners Rounded 2">
            <a:extLst>
              <a:ext uri="{FF2B5EF4-FFF2-40B4-BE49-F238E27FC236}">
                <a16:creationId xmlns:a16="http://schemas.microsoft.com/office/drawing/2014/main" id="{9C863BF7-01EF-6659-EE8C-1A2D8BBA8228}"/>
              </a:ext>
            </a:extLst>
          </p:cNvPr>
          <p:cNvSpPr/>
          <p:nvPr/>
        </p:nvSpPr>
        <p:spPr>
          <a:xfrm>
            <a:off x="11414088" y="574337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B8A8F26E-5F18-5AA2-2CA8-5D337C207E82}"/>
              </a:ext>
            </a:extLst>
          </p:cNvPr>
          <p:cNvSpPr txBox="1">
            <a:spLocks/>
          </p:cNvSpPr>
          <p:nvPr/>
        </p:nvSpPr>
        <p:spPr>
          <a:xfrm>
            <a:off x="11509515" y="758487"/>
            <a:ext cx="587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069274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B9A5DA-3CAB-CC51-AEDD-711A0A314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25B7A958-2817-8B72-A710-50F1CDD628BC}"/>
              </a:ext>
            </a:extLst>
          </p:cNvPr>
          <p:cNvSpPr/>
          <p:nvPr/>
        </p:nvSpPr>
        <p:spPr>
          <a:xfrm rot="5400000">
            <a:off x="5523054" y="-5446033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3E9D3A03-4A95-A455-288E-42E00C012C6E}"/>
              </a:ext>
            </a:extLst>
          </p:cNvPr>
          <p:cNvSpPr txBox="1"/>
          <p:nvPr/>
        </p:nvSpPr>
        <p:spPr>
          <a:xfrm>
            <a:off x="284393" y="188226"/>
            <a:ext cx="58684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 Metrics and Insights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1B5BE61-92BB-13CD-544E-85E7A122D364}"/>
              </a:ext>
            </a:extLst>
          </p:cNvPr>
          <p:cNvSpPr/>
          <p:nvPr/>
        </p:nvSpPr>
        <p:spPr>
          <a:xfrm>
            <a:off x="487005" y="1289332"/>
            <a:ext cx="5137034" cy="5150592"/>
          </a:xfrm>
          <a:prstGeom prst="roundRect">
            <a:avLst/>
          </a:prstGeom>
          <a:solidFill>
            <a:srgbClr val="191414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>
                    <a:lumMod val="95000"/>
                  </a:schemeClr>
                </a:solidFill>
              </a:ln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8BC4FC-33A1-2D8D-0F71-0D6C8E5F50F3}"/>
              </a:ext>
            </a:extLst>
          </p:cNvPr>
          <p:cNvSpPr/>
          <p:nvPr/>
        </p:nvSpPr>
        <p:spPr>
          <a:xfrm>
            <a:off x="5993954" y="1289332"/>
            <a:ext cx="5665611" cy="5150592"/>
          </a:xfrm>
          <a:prstGeom prst="roundRect">
            <a:avLst/>
          </a:prstGeom>
          <a:solidFill>
            <a:srgbClr val="191414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>
                    <a:lumMod val="95000"/>
                  </a:schemeClr>
                </a:solidFill>
              </a:ln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2DAA18-B085-7C17-5C6E-69E151BAB448}"/>
              </a:ext>
            </a:extLst>
          </p:cNvPr>
          <p:cNvSpPr txBox="1"/>
          <p:nvPr/>
        </p:nvSpPr>
        <p:spPr>
          <a:xfrm>
            <a:off x="532435" y="2106593"/>
            <a:ext cx="4629874" cy="372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</a:rPr>
              <a:t>Peak Hours – 8PM to 12 AM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</a:rPr>
              <a:t>Ideal Hours for promoting releases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</a:rPr>
              <a:t>Slump Hours – 6AM to 12PM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</a:rPr>
              <a:t>Due to working hours slightly low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</a:rPr>
              <a:t>Trend from Light green to Black means High to low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/>
                </a:solidFill>
              </a:rPr>
              <a:t>Action Takeaway – to boost usage focus niche and friendly playlist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C2B2EE-FE41-E6CC-A44D-0157F624EE1F}"/>
              </a:ext>
            </a:extLst>
          </p:cNvPr>
          <p:cNvSpPr txBox="1"/>
          <p:nvPr/>
        </p:nvSpPr>
        <p:spPr>
          <a:xfrm>
            <a:off x="1240201" y="1355276"/>
            <a:ext cx="32143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Hourly Trend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5DAE26-1C8D-0292-91F8-AF6CCC06A6AD}"/>
              </a:ext>
            </a:extLst>
          </p:cNvPr>
          <p:cNvSpPr txBox="1"/>
          <p:nvPr/>
        </p:nvSpPr>
        <p:spPr>
          <a:xfrm>
            <a:off x="6678037" y="1355276"/>
            <a:ext cx="44562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Quadrant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B03FC0-258C-AFD7-1598-3F8880988650}"/>
              </a:ext>
            </a:extLst>
          </p:cNvPr>
          <p:cNvSpPr txBox="1"/>
          <p:nvPr/>
        </p:nvSpPr>
        <p:spPr>
          <a:xfrm>
            <a:off x="6152795" y="2124717"/>
            <a:ext cx="550677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 Frequency and High Listening Time – More Engaging Tracks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Low Frequency and  High Listening Time – Niche but Impactful tracks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 Frequency and Low Listening Time – Short and frequently Played Tracks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Low frequency and Low Listening Time – Less popular tracks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Promoters from here can track there songs and advertise accordingly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09A44465-BEC2-82FA-8ECF-8D7A180FF324}"/>
              </a:ext>
            </a:extLst>
          </p:cNvPr>
          <p:cNvSpPr/>
          <p:nvPr/>
        </p:nvSpPr>
        <p:spPr>
          <a:xfrm>
            <a:off x="11414088" y="574337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72919C56-4E3A-6230-C0B6-F567EF03A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9515" y="758487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490219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04BF46-CDCA-41C4-A7D4-5C8BA654C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99C4B0DD-686D-78A8-5C1E-DBFDA8F427E4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27FFFE69-3446-783E-AE4C-A5F4C96A4353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42D21EC0-8E60-7E51-F4E6-B5FA3686A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060" name="Rectangle: Single Corner Rounded 1059">
            <a:extLst>
              <a:ext uri="{FF2B5EF4-FFF2-40B4-BE49-F238E27FC236}">
                <a16:creationId xmlns:a16="http://schemas.microsoft.com/office/drawing/2014/main" id="{EA8D91E3-A6FA-E4FC-9288-103646F75831}"/>
              </a:ext>
            </a:extLst>
          </p:cNvPr>
          <p:cNvSpPr/>
          <p:nvPr/>
        </p:nvSpPr>
        <p:spPr>
          <a:xfrm rot="5400000">
            <a:off x="5508735" y="-5558860"/>
            <a:ext cx="1145894" cy="12192002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5CDE97E0-B3F4-9AC2-ABC1-77A346D6905D}"/>
              </a:ext>
            </a:extLst>
          </p:cNvPr>
          <p:cNvSpPr txBox="1"/>
          <p:nvPr/>
        </p:nvSpPr>
        <p:spPr>
          <a:xfrm>
            <a:off x="284393" y="188226"/>
            <a:ext cx="43282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Grid Data Snippet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E49FE4-AC85-4D6C-AC0C-DC2F82F3B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5893"/>
            <a:ext cx="12191999" cy="5712107"/>
          </a:xfrm>
          <a:prstGeom prst="rect">
            <a:avLst/>
          </a:prstGeom>
        </p:spPr>
      </p:pic>
      <p:sp>
        <p:nvSpPr>
          <p:cNvPr id="7" name="Rectangle: Top Corners Rounded 6">
            <a:extLst>
              <a:ext uri="{FF2B5EF4-FFF2-40B4-BE49-F238E27FC236}">
                <a16:creationId xmlns:a16="http://schemas.microsoft.com/office/drawing/2014/main" id="{3415436C-E963-ED08-5BA2-30C90B8D8FEE}"/>
              </a:ext>
            </a:extLst>
          </p:cNvPr>
          <p:cNvSpPr/>
          <p:nvPr/>
        </p:nvSpPr>
        <p:spPr>
          <a:xfrm>
            <a:off x="11399771" y="525007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22D01882-3333-7507-E2B4-9E231C5596AA}"/>
              </a:ext>
            </a:extLst>
          </p:cNvPr>
          <p:cNvSpPr txBox="1">
            <a:spLocks/>
          </p:cNvSpPr>
          <p:nvPr/>
        </p:nvSpPr>
        <p:spPr>
          <a:xfrm>
            <a:off x="11509515" y="758487"/>
            <a:ext cx="587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527795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ustom 2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1840</TotalTime>
  <Words>765</Words>
  <Application>Microsoft Office PowerPoint</Application>
  <PresentationFormat>Widescreen</PresentationFormat>
  <Paragraphs>130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Segoe 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24slides18</dc:creator>
  <cp:lastModifiedBy>Prince Goyal</cp:lastModifiedBy>
  <cp:revision>40</cp:revision>
  <dcterms:created xsi:type="dcterms:W3CDTF">2022-08-29T02:34:37Z</dcterms:created>
  <dcterms:modified xsi:type="dcterms:W3CDTF">2025-04-02T04:18:31Z</dcterms:modified>
</cp:coreProperties>
</file>

<file path=docProps/thumbnail.jpeg>
</file>